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8" r:id="rId3"/>
    <p:sldId id="270" r:id="rId4"/>
    <p:sldId id="27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663300"/>
    <a:srgbClr val="0033CC"/>
    <a:srgbClr val="990099"/>
    <a:srgbClr val="0099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9" autoAdjust="0"/>
    <p:restoredTop sz="94599" autoAdjust="0"/>
  </p:normalViewPr>
  <p:slideViewPr>
    <p:cSldViewPr>
      <p:cViewPr>
        <p:scale>
          <a:sx n="75" d="100"/>
          <a:sy n="75" d="100"/>
        </p:scale>
        <p:origin x="-31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5C59DCD-5457-488A-B23F-9ECEDFDB1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28FD1-8018-43D6-BEAF-3FD4A698ED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Huong dan : kiem tra bai cu,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5237C-9306-4391-91D9-EAFB731D4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319DC-857F-4BAC-8960-1012C5A0B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97B6B-B698-4D1A-A90A-8411035F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4F77-42BF-426E-BEF2-FD80428A3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8A2B1-C840-42E7-8D0F-A8D3C8319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D3034-682D-4FE5-83B4-7DCF4833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EFE5-FE74-4EA2-8CD5-AA773CB84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AC4C4-2B34-491A-9DAB-017CC3C03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879-7A71-43C9-9865-B1D121E6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B4627-3816-4914-9E99-FCDE58745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A7D48-DBEF-4360-B62B-B5A0992A5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0287332-8565-48DD-B639-0B3CE851C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pic>
        <p:nvPicPr>
          <p:cNvPr id="2051" name="Picture 6" descr="BOOKANI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362200" y="14478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Kiểm tra bài cũ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14400" y="217805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 diện tích của một hình thang có trung bình cộng hai đáy là 36 m  và chiều cao là 8 m.</a:t>
            </a:r>
            <a:r>
              <a:rPr lang="en-US" sz="2400">
                <a:latin typeface="Arial"/>
              </a:rPr>
              <a:t>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590800" y="3124200"/>
            <a:ext cx="4495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Bài giải 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Diện tích hình thang đó là:                   36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x 8 = 288 (m</a:t>
            </a:r>
            <a:r>
              <a:rPr lang="en-US" sz="24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)                                                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Đáp số: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288 (m</a:t>
            </a:r>
            <a:r>
              <a:rPr lang="en-US" sz="24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)</a:t>
            </a:r>
            <a:r>
              <a:rPr lang="en-US" sz="2400">
                <a:latin typeface="Arial"/>
              </a:rPr>
              <a:t> 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  <p:bldP spid="10249" grpId="0" autoUpdateAnimBg="0"/>
      <p:bldP spid="102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28600" y="1219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 charset="0"/>
              </a:rPr>
              <a:t>1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200400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38200" y="12954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Để biểu thị số cây do từng học sinh trong nhóm CÂY XANH trồng trong vườn trường có thể dùng biểu đồ dưới đây :</a:t>
            </a:r>
          </a:p>
        </p:txBody>
      </p:sp>
      <p:graphicFrame>
        <p:nvGraphicFramePr>
          <p:cNvPr id="22672" name="Group 144"/>
          <p:cNvGraphicFramePr>
            <a:graphicFrameLocks noGrp="1"/>
          </p:cNvGraphicFramePr>
          <p:nvPr/>
        </p:nvGraphicFramePr>
        <p:xfrm>
          <a:off x="5791200" y="2981325"/>
          <a:ext cx="2362200" cy="2193925"/>
        </p:xfrm>
        <a:graphic>
          <a:graphicData uri="http://schemas.openxmlformats.org/drawingml/2006/table">
            <a:tbl>
              <a:tblPr/>
              <a:tblGrid>
                <a:gridCol w="214313"/>
                <a:gridCol w="215900"/>
                <a:gridCol w="214312"/>
                <a:gridCol w="214313"/>
                <a:gridCol w="214312"/>
                <a:gridCol w="215900"/>
                <a:gridCol w="214313"/>
                <a:gridCol w="214312"/>
                <a:gridCol w="214313"/>
                <a:gridCol w="215900"/>
                <a:gridCol w="214312"/>
              </a:tblGrid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59" name="Text Box 131"/>
          <p:cNvSpPr txBox="1">
            <a:spLocks noChangeArrowheads="1"/>
          </p:cNvSpPr>
          <p:nvPr/>
        </p:nvSpPr>
        <p:spPr bwMode="auto">
          <a:xfrm>
            <a:off x="5410200" y="3124200"/>
            <a:ext cx="3048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22660" name="Text Box 132"/>
          <p:cNvSpPr txBox="1">
            <a:spLocks noChangeArrowheads="1"/>
          </p:cNvSpPr>
          <p:nvPr/>
        </p:nvSpPr>
        <p:spPr bwMode="auto">
          <a:xfrm>
            <a:off x="5638800" y="2362200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Số cây do nhóm CÂY XANH trồng trong vườn trường</a:t>
            </a:r>
          </a:p>
        </p:txBody>
      </p:sp>
      <p:sp>
        <p:nvSpPr>
          <p:cNvPr id="22661" name="Text Box 133"/>
          <p:cNvSpPr txBox="1">
            <a:spLocks noChangeArrowheads="1"/>
          </p:cNvSpPr>
          <p:nvPr/>
        </p:nvSpPr>
        <p:spPr bwMode="auto">
          <a:xfrm>
            <a:off x="4648200" y="2743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(Số cây)</a:t>
            </a:r>
          </a:p>
        </p:txBody>
      </p:sp>
      <p:sp>
        <p:nvSpPr>
          <p:cNvPr id="22662" name="Text Box 134"/>
          <p:cNvSpPr txBox="1">
            <a:spLocks noChangeArrowheads="1"/>
          </p:cNvSpPr>
          <p:nvPr/>
        </p:nvSpPr>
        <p:spPr bwMode="auto">
          <a:xfrm>
            <a:off x="8153400" y="51054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(Học sinh)</a:t>
            </a:r>
          </a:p>
        </p:txBody>
      </p:sp>
      <p:sp>
        <p:nvSpPr>
          <p:cNvPr id="22663" name="Text Box 135"/>
          <p:cNvSpPr txBox="1">
            <a:spLocks noChangeArrowheads="1"/>
          </p:cNvSpPr>
          <p:nvPr/>
        </p:nvSpPr>
        <p:spPr bwMode="auto">
          <a:xfrm>
            <a:off x="5791200" y="52578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Lan</a:t>
            </a:r>
          </a:p>
        </p:txBody>
      </p:sp>
      <p:sp>
        <p:nvSpPr>
          <p:cNvPr id="22664" name="Text Box 136"/>
          <p:cNvSpPr txBox="1">
            <a:spLocks noChangeArrowheads="1"/>
          </p:cNvSpPr>
          <p:nvPr/>
        </p:nvSpPr>
        <p:spPr bwMode="auto">
          <a:xfrm>
            <a:off x="6248400" y="5257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Hoa</a:t>
            </a:r>
          </a:p>
        </p:txBody>
      </p:sp>
      <p:sp>
        <p:nvSpPr>
          <p:cNvPr id="22665" name="Text Box 137"/>
          <p:cNvSpPr txBox="1">
            <a:spLocks noChangeArrowheads="1"/>
          </p:cNvSpPr>
          <p:nvPr/>
        </p:nvSpPr>
        <p:spPr bwMode="auto">
          <a:xfrm>
            <a:off x="6705600" y="5257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Liên</a:t>
            </a:r>
          </a:p>
        </p:txBody>
      </p:sp>
      <p:sp>
        <p:nvSpPr>
          <p:cNvPr id="22666" name="Text Box 138"/>
          <p:cNvSpPr txBox="1">
            <a:spLocks noChangeArrowheads="1"/>
          </p:cNvSpPr>
          <p:nvPr/>
        </p:nvSpPr>
        <p:spPr bwMode="auto">
          <a:xfrm>
            <a:off x="7162800" y="5257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Mai</a:t>
            </a:r>
          </a:p>
        </p:txBody>
      </p:sp>
      <p:sp>
        <p:nvSpPr>
          <p:cNvPr id="22667" name="Text Box 139"/>
          <p:cNvSpPr txBox="1">
            <a:spLocks noChangeArrowheads="1"/>
          </p:cNvSpPr>
          <p:nvPr/>
        </p:nvSpPr>
        <p:spPr bwMode="auto">
          <a:xfrm>
            <a:off x="7620000" y="5257800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Dũng</a:t>
            </a:r>
          </a:p>
        </p:txBody>
      </p:sp>
      <p:sp>
        <p:nvSpPr>
          <p:cNvPr id="22673" name="Text Box 145"/>
          <p:cNvSpPr txBox="1">
            <a:spLocks noChangeArrowheads="1"/>
          </p:cNvSpPr>
          <p:nvPr/>
        </p:nvSpPr>
        <p:spPr bwMode="auto">
          <a:xfrm>
            <a:off x="609600" y="266700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Dựa vào biểu đồ hãy trả lời các câu hỏi sau:</a:t>
            </a:r>
          </a:p>
        </p:txBody>
      </p:sp>
      <p:sp>
        <p:nvSpPr>
          <p:cNvPr id="22674" name="Text Box 146"/>
          <p:cNvSpPr txBox="1">
            <a:spLocks noChangeArrowheads="1"/>
          </p:cNvSpPr>
          <p:nvPr/>
        </p:nvSpPr>
        <p:spPr bwMode="auto">
          <a:xfrm>
            <a:off x="0" y="3733800"/>
            <a:ext cx="5105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Có mấy học sinh trồng cây? Mỗi học sinh trồng được bao nhiêu cây?</a:t>
            </a:r>
          </a:p>
        </p:txBody>
      </p:sp>
      <p:sp>
        <p:nvSpPr>
          <p:cNvPr id="22675" name="Text Box 147"/>
          <p:cNvSpPr txBox="1">
            <a:spLocks noChangeArrowheads="1"/>
          </p:cNvSpPr>
          <p:nvPr/>
        </p:nvSpPr>
        <p:spPr bwMode="auto">
          <a:xfrm>
            <a:off x="0" y="44958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b) Bạn nào trồng được ít cây nhất?</a:t>
            </a:r>
          </a:p>
        </p:txBody>
      </p:sp>
      <p:sp>
        <p:nvSpPr>
          <p:cNvPr id="22676" name="Text Box 148"/>
          <p:cNvSpPr txBox="1">
            <a:spLocks noChangeArrowheads="1"/>
          </p:cNvSpPr>
          <p:nvPr/>
        </p:nvSpPr>
        <p:spPr bwMode="auto">
          <a:xfrm>
            <a:off x="0" y="49530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c) Bạn nào trồng  nhiều cây nhất?</a:t>
            </a:r>
          </a:p>
        </p:txBody>
      </p:sp>
      <p:sp>
        <p:nvSpPr>
          <p:cNvPr id="22677" name="Text Box 149"/>
          <p:cNvSpPr txBox="1">
            <a:spLocks noChangeArrowheads="1"/>
          </p:cNvSpPr>
          <p:nvPr/>
        </p:nvSpPr>
        <p:spPr bwMode="auto">
          <a:xfrm>
            <a:off x="0" y="55626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d) Những bạn nào trồng được nhiều cây hơn bạn Dũng?</a:t>
            </a:r>
          </a:p>
        </p:txBody>
      </p:sp>
      <p:sp>
        <p:nvSpPr>
          <p:cNvPr id="22678" name="Text Box 150"/>
          <p:cNvSpPr txBox="1">
            <a:spLocks noChangeArrowheads="1"/>
          </p:cNvSpPr>
          <p:nvPr/>
        </p:nvSpPr>
        <p:spPr bwMode="auto">
          <a:xfrm>
            <a:off x="0" y="6035675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e) Những bạn nào trồng được ít cây hơn bạn Liên?</a:t>
            </a:r>
          </a:p>
        </p:txBody>
      </p:sp>
      <p:sp>
        <p:nvSpPr>
          <p:cNvPr id="22679" name="Text Box 151"/>
          <p:cNvSpPr txBox="1">
            <a:spLocks noChangeArrowheads="1"/>
          </p:cNvSpPr>
          <p:nvPr/>
        </p:nvSpPr>
        <p:spPr bwMode="auto">
          <a:xfrm>
            <a:off x="2819400" y="609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Ôn tập về biểu đồ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6" grpId="0"/>
      <p:bldP spid="22659" grpId="0"/>
      <p:bldP spid="22660" grpId="0"/>
      <p:bldP spid="22661" grpId="0"/>
      <p:bldP spid="22662" grpId="0"/>
      <p:bldP spid="22663" grpId="0"/>
      <p:bldP spid="22664" grpId="0"/>
      <p:bldP spid="22665" grpId="0"/>
      <p:bldP spid="22666" grpId="0"/>
      <p:bldP spid="22667" grpId="0"/>
      <p:bldP spid="22673" grpId="0"/>
      <p:bldP spid="22674" grpId="0"/>
      <p:bldP spid="22675" grpId="0"/>
      <p:bldP spid="22676" grpId="0"/>
      <p:bldP spid="22677" grpId="0"/>
      <p:bldP spid="22678" grpId="0"/>
      <p:bldP spid="226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81000" y="11430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 charset="0"/>
              </a:rPr>
              <a:t>1</a:t>
            </a:r>
          </a:p>
        </p:txBody>
      </p:sp>
      <p:graphicFrame>
        <p:nvGraphicFramePr>
          <p:cNvPr id="29842" name="Group 146"/>
          <p:cNvGraphicFramePr>
            <a:graphicFrameLocks noGrp="1"/>
          </p:cNvGraphicFramePr>
          <p:nvPr/>
        </p:nvGraphicFramePr>
        <p:xfrm>
          <a:off x="5791200" y="2667000"/>
          <a:ext cx="2362200" cy="2214563"/>
        </p:xfrm>
        <a:graphic>
          <a:graphicData uri="http://schemas.openxmlformats.org/drawingml/2006/table">
            <a:tbl>
              <a:tblPr/>
              <a:tblGrid>
                <a:gridCol w="214313"/>
                <a:gridCol w="215900"/>
                <a:gridCol w="214312"/>
                <a:gridCol w="214313"/>
                <a:gridCol w="214312"/>
                <a:gridCol w="215900"/>
                <a:gridCol w="214313"/>
                <a:gridCol w="214312"/>
                <a:gridCol w="214313"/>
                <a:gridCol w="215900"/>
                <a:gridCol w="214312"/>
              </a:tblGrid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26" name="Text Box 130"/>
          <p:cNvSpPr txBox="1">
            <a:spLocks noChangeArrowheads="1"/>
          </p:cNvSpPr>
          <p:nvPr/>
        </p:nvSpPr>
        <p:spPr bwMode="auto">
          <a:xfrm>
            <a:off x="5410200" y="2895600"/>
            <a:ext cx="3048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</a:t>
            </a:r>
          </a:p>
          <a:p>
            <a:pPr>
              <a:spcBef>
                <a:spcPct val="50000"/>
              </a:spcBef>
              <a:defRPr/>
            </a:pPr>
            <a:r>
              <a:rPr lang="en-US" sz="9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4223" name="Text Box 133"/>
          <p:cNvSpPr txBox="1">
            <a:spLocks noChangeArrowheads="1"/>
          </p:cNvSpPr>
          <p:nvPr/>
        </p:nvSpPr>
        <p:spPr bwMode="auto">
          <a:xfrm>
            <a:off x="8001000" y="4800600"/>
            <a:ext cx="1143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(Học sinh)</a:t>
            </a:r>
          </a:p>
        </p:txBody>
      </p:sp>
      <p:sp>
        <p:nvSpPr>
          <p:cNvPr id="29830" name="Text Box 134"/>
          <p:cNvSpPr txBox="1">
            <a:spLocks noChangeArrowheads="1"/>
          </p:cNvSpPr>
          <p:nvPr/>
        </p:nvSpPr>
        <p:spPr bwMode="auto">
          <a:xfrm>
            <a:off x="5867400" y="4943475"/>
            <a:ext cx="457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Lan</a:t>
            </a:r>
          </a:p>
        </p:txBody>
      </p:sp>
      <p:sp>
        <p:nvSpPr>
          <p:cNvPr id="29831" name="Text Box 135"/>
          <p:cNvSpPr txBox="1">
            <a:spLocks noChangeArrowheads="1"/>
          </p:cNvSpPr>
          <p:nvPr/>
        </p:nvSpPr>
        <p:spPr bwMode="auto">
          <a:xfrm>
            <a:off x="6324600" y="4953000"/>
            <a:ext cx="4984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Hoa</a:t>
            </a:r>
          </a:p>
        </p:txBody>
      </p:sp>
      <p:sp>
        <p:nvSpPr>
          <p:cNvPr id="29832" name="Text Box 136"/>
          <p:cNvSpPr txBox="1">
            <a:spLocks noChangeArrowheads="1"/>
          </p:cNvSpPr>
          <p:nvPr/>
        </p:nvSpPr>
        <p:spPr bwMode="auto">
          <a:xfrm>
            <a:off x="6781800" y="4953000"/>
            <a:ext cx="4984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Liờn</a:t>
            </a:r>
          </a:p>
        </p:txBody>
      </p:sp>
      <p:sp>
        <p:nvSpPr>
          <p:cNvPr id="29833" name="Text Box 137"/>
          <p:cNvSpPr txBox="1">
            <a:spLocks noChangeArrowheads="1"/>
          </p:cNvSpPr>
          <p:nvPr/>
        </p:nvSpPr>
        <p:spPr bwMode="auto">
          <a:xfrm>
            <a:off x="7162800" y="4953000"/>
            <a:ext cx="4984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Mai</a:t>
            </a:r>
          </a:p>
        </p:txBody>
      </p:sp>
      <p:sp>
        <p:nvSpPr>
          <p:cNvPr id="29834" name="Text Box 138"/>
          <p:cNvSpPr txBox="1">
            <a:spLocks noChangeArrowheads="1"/>
          </p:cNvSpPr>
          <p:nvPr/>
        </p:nvSpPr>
        <p:spPr bwMode="auto">
          <a:xfrm>
            <a:off x="7620000" y="4953000"/>
            <a:ext cx="609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Dũng</a:t>
            </a:r>
          </a:p>
        </p:txBody>
      </p:sp>
      <p:sp>
        <p:nvSpPr>
          <p:cNvPr id="29835" name="Text Box 139"/>
          <p:cNvSpPr txBox="1">
            <a:spLocks noChangeArrowheads="1"/>
          </p:cNvSpPr>
          <p:nvPr/>
        </p:nvSpPr>
        <p:spPr bwMode="auto">
          <a:xfrm>
            <a:off x="1676400" y="1447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i="1" u="sng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Trả lời:</a:t>
            </a:r>
          </a:p>
        </p:txBody>
      </p:sp>
      <p:sp>
        <p:nvSpPr>
          <p:cNvPr id="29836" name="Text Box 140"/>
          <p:cNvSpPr txBox="1">
            <a:spLocks noChangeArrowheads="1"/>
          </p:cNvSpPr>
          <p:nvPr/>
        </p:nvSpPr>
        <p:spPr bwMode="auto">
          <a:xfrm>
            <a:off x="152400" y="21336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</a:t>
            </a:r>
            <a:r>
              <a:rPr lang="en-US" sz="2000" b="1">
                <a:solidFill>
                  <a:srgbClr val="CC0099"/>
                </a:solidFill>
                <a:latin typeface="Arial"/>
              </a:rPr>
              <a:t>)</a:t>
            </a:r>
            <a:r>
              <a:rPr lang="en-US" sz="2000" b="1">
                <a:solidFill>
                  <a:schemeClr val="hlink"/>
                </a:solidFill>
                <a:latin typeface="Arial"/>
              </a:rPr>
              <a:t> </a:t>
            </a:r>
            <a:r>
              <a:rPr lang="en-US" sz="2000" b="1">
                <a:solidFill>
                  <a:srgbClr val="0033CC"/>
                </a:solidFill>
                <a:latin typeface="Arial"/>
              </a:rPr>
              <a:t>Có 5 học sinh trồng cây. Bạn Lan trồng 3 cây, bạn Hoa trồng 2 cây, bạn Liên trồng 5 cây, bạn Mai trồng 8 cây, bạn Dũng trồng 4 cây.</a:t>
            </a:r>
          </a:p>
        </p:txBody>
      </p:sp>
      <p:sp>
        <p:nvSpPr>
          <p:cNvPr id="4231" name="Text Box 141"/>
          <p:cNvSpPr txBox="1">
            <a:spLocks noChangeArrowheads="1"/>
          </p:cNvSpPr>
          <p:nvPr/>
        </p:nvSpPr>
        <p:spPr bwMode="auto">
          <a:xfrm>
            <a:off x="152400" y="38862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990099"/>
                </a:solidFill>
                <a:latin typeface="Arial" charset="0"/>
              </a:rPr>
              <a:t>b) Bạn Hoa trồng được ít cây nhất.</a:t>
            </a:r>
          </a:p>
        </p:txBody>
      </p:sp>
      <p:sp>
        <p:nvSpPr>
          <p:cNvPr id="29838" name="Text Box 142"/>
          <p:cNvSpPr txBox="1">
            <a:spLocks noChangeArrowheads="1"/>
          </p:cNvSpPr>
          <p:nvPr/>
        </p:nvSpPr>
        <p:spPr bwMode="auto">
          <a:xfrm>
            <a:off x="152400" y="44958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c) </a:t>
            </a: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Bạn Mai trồng  nhiều cây nhất.</a:t>
            </a:r>
          </a:p>
        </p:txBody>
      </p:sp>
      <p:sp>
        <p:nvSpPr>
          <p:cNvPr id="29839" name="Text Box 143"/>
          <p:cNvSpPr txBox="1">
            <a:spLocks noChangeArrowheads="1"/>
          </p:cNvSpPr>
          <p:nvPr/>
        </p:nvSpPr>
        <p:spPr bwMode="auto">
          <a:xfrm>
            <a:off x="0" y="52578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d) Bạn Liên và Mai trồng được nhiều cây hơn bạn Dũng.</a:t>
            </a:r>
          </a:p>
        </p:txBody>
      </p:sp>
      <p:sp>
        <p:nvSpPr>
          <p:cNvPr id="29840" name="Text Box 144"/>
          <p:cNvSpPr txBox="1">
            <a:spLocks noChangeArrowheads="1"/>
          </p:cNvSpPr>
          <p:nvPr/>
        </p:nvSpPr>
        <p:spPr bwMode="auto">
          <a:xfrm>
            <a:off x="152400" y="59436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e) Bạn Lan, Hoa, Dũng trồng được ít cây hơn bạn Liên.</a:t>
            </a:r>
          </a:p>
        </p:txBody>
      </p:sp>
      <p:sp>
        <p:nvSpPr>
          <p:cNvPr id="29844" name="Text Box 148"/>
          <p:cNvSpPr txBox="1">
            <a:spLocks noChangeArrowheads="1"/>
          </p:cNvSpPr>
          <p:nvPr/>
        </p:nvSpPr>
        <p:spPr bwMode="auto">
          <a:xfrm>
            <a:off x="3200400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29845" name="Text Box 149"/>
          <p:cNvSpPr txBox="1">
            <a:spLocks noChangeArrowheads="1"/>
          </p:cNvSpPr>
          <p:nvPr/>
        </p:nvSpPr>
        <p:spPr bwMode="auto">
          <a:xfrm>
            <a:off x="2819400" y="609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Ôn tập về biểu đồ</a:t>
            </a:r>
          </a:p>
        </p:txBody>
      </p:sp>
      <p:sp>
        <p:nvSpPr>
          <p:cNvPr id="29846" name="Text Box 150"/>
          <p:cNvSpPr txBox="1">
            <a:spLocks noChangeArrowheads="1"/>
          </p:cNvSpPr>
          <p:nvPr/>
        </p:nvSpPr>
        <p:spPr bwMode="auto">
          <a:xfrm>
            <a:off x="5410200" y="1981200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</a:rPr>
              <a:t>Số cây do nhóm CÂY XANH trồng trong vườn trường</a:t>
            </a:r>
          </a:p>
        </p:txBody>
      </p:sp>
      <p:sp>
        <p:nvSpPr>
          <p:cNvPr id="29847" name="Text Box 151"/>
          <p:cNvSpPr txBox="1">
            <a:spLocks noChangeArrowheads="1"/>
          </p:cNvSpPr>
          <p:nvPr/>
        </p:nvSpPr>
        <p:spPr bwMode="auto">
          <a:xfrm>
            <a:off x="4800600" y="2590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(Số cây)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975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475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45" grpId="0" autoUpdateAnimBg="0"/>
      <p:bldP spid="29846" grpId="0" autoUpdateAnimBg="0"/>
      <p:bldP spid="2984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00400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819400" y="609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Ôn tập về biểu đồ</a:t>
            </a:r>
          </a:p>
        </p:txBody>
      </p:sp>
      <p:pic>
        <p:nvPicPr>
          <p:cNvPr id="5124" name="Picture 4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152400" y="1219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 charset="0"/>
              </a:rPr>
              <a:t>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5800" y="11430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a) Hãy bổ sung vào các ô còn bỏ trống trong bảng dưới đây: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5800" y="19050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CC"/>
                </a:solidFill>
                <a:latin typeface="Arial" charset="0"/>
              </a:rPr>
              <a:t>Kết quả điều tra về ý thích ăn các loại quả của học sinh lớp 5A</a:t>
            </a:r>
          </a:p>
        </p:txBody>
      </p:sp>
      <p:graphicFrame>
        <p:nvGraphicFramePr>
          <p:cNvPr id="30785" name="Group 65"/>
          <p:cNvGraphicFramePr>
            <a:graphicFrameLocks noGrp="1"/>
          </p:cNvGraphicFramePr>
          <p:nvPr/>
        </p:nvGraphicFramePr>
        <p:xfrm>
          <a:off x="228600" y="2590800"/>
          <a:ext cx="8610600" cy="3482975"/>
        </p:xfrm>
        <a:graphic>
          <a:graphicData uri="http://schemas.openxmlformats.org/drawingml/2006/table">
            <a:tbl>
              <a:tblPr/>
              <a:tblGrid>
                <a:gridCol w="1371600"/>
                <a:gridCol w="5410200"/>
                <a:gridCol w="18288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Loại quả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Cách ghi số học sinh trong khi điều 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Số học sinh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Táo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Nhãn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Chuối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Xoài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5" name="Line 75"/>
          <p:cNvSpPr>
            <a:spLocks noChangeShapeType="1"/>
          </p:cNvSpPr>
          <p:nvPr/>
        </p:nvSpPr>
        <p:spPr bwMode="auto">
          <a:xfrm>
            <a:off x="2362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6" name="Line 76"/>
          <p:cNvSpPr>
            <a:spLocks noChangeShapeType="1"/>
          </p:cNvSpPr>
          <p:nvPr/>
        </p:nvSpPr>
        <p:spPr bwMode="auto">
          <a:xfrm>
            <a:off x="25146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7" name="Line 77"/>
          <p:cNvSpPr>
            <a:spLocks noChangeShapeType="1"/>
          </p:cNvSpPr>
          <p:nvPr/>
        </p:nvSpPr>
        <p:spPr bwMode="auto">
          <a:xfrm>
            <a:off x="2667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8" name="Line 78"/>
          <p:cNvSpPr>
            <a:spLocks noChangeShapeType="1"/>
          </p:cNvSpPr>
          <p:nvPr/>
        </p:nvSpPr>
        <p:spPr bwMode="auto">
          <a:xfrm>
            <a:off x="2667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9" name="Line 79"/>
          <p:cNvSpPr>
            <a:spLocks noChangeShapeType="1"/>
          </p:cNvSpPr>
          <p:nvPr/>
        </p:nvSpPr>
        <p:spPr bwMode="auto">
          <a:xfrm>
            <a:off x="2819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0" name="Line 80"/>
          <p:cNvSpPr>
            <a:spLocks noChangeShapeType="1"/>
          </p:cNvSpPr>
          <p:nvPr/>
        </p:nvSpPr>
        <p:spPr bwMode="auto">
          <a:xfrm>
            <a:off x="3200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1" name="Line 81"/>
          <p:cNvSpPr>
            <a:spLocks noChangeShapeType="1"/>
          </p:cNvSpPr>
          <p:nvPr/>
        </p:nvSpPr>
        <p:spPr bwMode="auto">
          <a:xfrm>
            <a:off x="33528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2" name="Line 82"/>
          <p:cNvSpPr>
            <a:spLocks noChangeShapeType="1"/>
          </p:cNvSpPr>
          <p:nvPr/>
        </p:nvSpPr>
        <p:spPr bwMode="auto">
          <a:xfrm>
            <a:off x="3505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3" name="Line 83"/>
          <p:cNvSpPr>
            <a:spLocks noChangeShapeType="1"/>
          </p:cNvSpPr>
          <p:nvPr/>
        </p:nvSpPr>
        <p:spPr bwMode="auto">
          <a:xfrm>
            <a:off x="23622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4" name="Line 84"/>
          <p:cNvSpPr>
            <a:spLocks noChangeShapeType="1"/>
          </p:cNvSpPr>
          <p:nvPr/>
        </p:nvSpPr>
        <p:spPr bwMode="auto">
          <a:xfrm>
            <a:off x="2514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5" name="Line 85"/>
          <p:cNvSpPr>
            <a:spLocks noChangeShapeType="1"/>
          </p:cNvSpPr>
          <p:nvPr/>
        </p:nvSpPr>
        <p:spPr bwMode="auto">
          <a:xfrm>
            <a:off x="26670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6" name="Line 86"/>
          <p:cNvSpPr>
            <a:spLocks noChangeShapeType="1"/>
          </p:cNvSpPr>
          <p:nvPr/>
        </p:nvSpPr>
        <p:spPr bwMode="auto">
          <a:xfrm>
            <a:off x="2362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7" name="Line 87"/>
          <p:cNvSpPr>
            <a:spLocks noChangeShapeType="1"/>
          </p:cNvSpPr>
          <p:nvPr/>
        </p:nvSpPr>
        <p:spPr bwMode="auto">
          <a:xfrm>
            <a:off x="2514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8" name="Line 88"/>
          <p:cNvSpPr>
            <a:spLocks noChangeShapeType="1"/>
          </p:cNvSpPr>
          <p:nvPr/>
        </p:nvSpPr>
        <p:spPr bwMode="auto">
          <a:xfrm>
            <a:off x="2667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9" name="Line 89"/>
          <p:cNvSpPr>
            <a:spLocks noChangeShapeType="1"/>
          </p:cNvSpPr>
          <p:nvPr/>
        </p:nvSpPr>
        <p:spPr bwMode="auto">
          <a:xfrm>
            <a:off x="2819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0" name="Line 90"/>
          <p:cNvSpPr>
            <a:spLocks noChangeShapeType="1"/>
          </p:cNvSpPr>
          <p:nvPr/>
        </p:nvSpPr>
        <p:spPr bwMode="auto">
          <a:xfrm>
            <a:off x="3200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1" name="Line 91"/>
          <p:cNvSpPr>
            <a:spLocks noChangeShapeType="1"/>
          </p:cNvSpPr>
          <p:nvPr/>
        </p:nvSpPr>
        <p:spPr bwMode="auto">
          <a:xfrm>
            <a:off x="3352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2" name="Line 92"/>
          <p:cNvSpPr>
            <a:spLocks noChangeShapeType="1"/>
          </p:cNvSpPr>
          <p:nvPr/>
        </p:nvSpPr>
        <p:spPr bwMode="auto">
          <a:xfrm>
            <a:off x="3505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3" name="Line 93"/>
          <p:cNvSpPr>
            <a:spLocks noChangeShapeType="1"/>
          </p:cNvSpPr>
          <p:nvPr/>
        </p:nvSpPr>
        <p:spPr bwMode="auto">
          <a:xfrm>
            <a:off x="3657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4" name="Line 94"/>
          <p:cNvSpPr>
            <a:spLocks noChangeShapeType="1"/>
          </p:cNvSpPr>
          <p:nvPr/>
        </p:nvSpPr>
        <p:spPr bwMode="auto">
          <a:xfrm>
            <a:off x="4038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5" name="Line 95"/>
          <p:cNvSpPr>
            <a:spLocks noChangeShapeType="1"/>
          </p:cNvSpPr>
          <p:nvPr/>
        </p:nvSpPr>
        <p:spPr bwMode="auto">
          <a:xfrm>
            <a:off x="4191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6" name="Line 96"/>
          <p:cNvSpPr>
            <a:spLocks noChangeShapeType="1"/>
          </p:cNvSpPr>
          <p:nvPr/>
        </p:nvSpPr>
        <p:spPr bwMode="auto">
          <a:xfrm>
            <a:off x="4343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7" name="Line 97"/>
          <p:cNvSpPr>
            <a:spLocks noChangeShapeType="1"/>
          </p:cNvSpPr>
          <p:nvPr/>
        </p:nvSpPr>
        <p:spPr bwMode="auto">
          <a:xfrm>
            <a:off x="4495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8" name="Line 98"/>
          <p:cNvSpPr>
            <a:spLocks noChangeShapeType="1"/>
          </p:cNvSpPr>
          <p:nvPr/>
        </p:nvSpPr>
        <p:spPr bwMode="auto">
          <a:xfrm>
            <a:off x="4876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9" name="Line 99"/>
          <p:cNvSpPr>
            <a:spLocks noChangeShapeType="1"/>
          </p:cNvSpPr>
          <p:nvPr/>
        </p:nvSpPr>
        <p:spPr bwMode="auto">
          <a:xfrm flipV="1">
            <a:off x="2362200" y="3886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0" name="Line 100"/>
          <p:cNvSpPr>
            <a:spLocks noChangeShapeType="1"/>
          </p:cNvSpPr>
          <p:nvPr/>
        </p:nvSpPr>
        <p:spPr bwMode="auto">
          <a:xfrm flipV="1">
            <a:off x="23622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1" name="Line 101"/>
          <p:cNvSpPr>
            <a:spLocks noChangeShapeType="1"/>
          </p:cNvSpPr>
          <p:nvPr/>
        </p:nvSpPr>
        <p:spPr bwMode="auto">
          <a:xfrm flipV="1">
            <a:off x="32004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2" name="Line 102"/>
          <p:cNvSpPr>
            <a:spLocks noChangeShapeType="1"/>
          </p:cNvSpPr>
          <p:nvPr/>
        </p:nvSpPr>
        <p:spPr bwMode="auto">
          <a:xfrm flipV="1">
            <a:off x="40386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  <p:bldP spid="30725" grpId="0" animBg="1" autoUpdateAnimBg="0"/>
      <p:bldP spid="30726" grpId="0" autoUpdateAnimBg="0"/>
      <p:bldP spid="30727" grpId="0" autoUpdateAnimBg="0"/>
      <p:bldP spid="30795" grpId="0" animBg="1"/>
      <p:bldP spid="30796" grpId="0" animBg="1"/>
      <p:bldP spid="30797" grpId="0" animBg="1"/>
      <p:bldP spid="30798" grpId="0" animBg="1"/>
      <p:bldP spid="30799" grpId="0" animBg="1"/>
      <p:bldP spid="30800" grpId="0" animBg="1"/>
      <p:bldP spid="30801" grpId="0" animBg="1"/>
      <p:bldP spid="30802" grpId="0" animBg="1"/>
      <p:bldP spid="30803" grpId="0" animBg="1"/>
      <p:bldP spid="30804" grpId="0" animBg="1"/>
      <p:bldP spid="30805" grpId="0" animBg="1"/>
      <p:bldP spid="30806" grpId="0" animBg="1"/>
      <p:bldP spid="30807" grpId="0" animBg="1"/>
      <p:bldP spid="30808" grpId="0" animBg="1"/>
      <p:bldP spid="30809" grpId="0" animBg="1"/>
      <p:bldP spid="30810" grpId="0" animBg="1"/>
      <p:bldP spid="30811" grpId="0" animBg="1"/>
      <p:bldP spid="30812" grpId="0" animBg="1"/>
      <p:bldP spid="30813" grpId="0" animBg="1"/>
      <p:bldP spid="30814" grpId="0" animBg="1"/>
      <p:bldP spid="30815" grpId="0" animBg="1"/>
      <p:bldP spid="30816" grpId="0" animBg="1"/>
      <p:bldP spid="30817" grpId="0" animBg="1"/>
      <p:bldP spid="30818" grpId="0" animBg="1"/>
      <p:bldP spid="30819" grpId="0" animBg="1"/>
      <p:bldP spid="30820" grpId="0" animBg="1"/>
      <p:bldP spid="30821" grpId="0" animBg="1"/>
      <p:bldP spid="308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14"/>
          <p:cNvSpPr>
            <a:spLocks noChangeArrowheads="1"/>
          </p:cNvSpPr>
          <p:nvPr/>
        </p:nvSpPr>
        <p:spPr bwMode="auto">
          <a:xfrm>
            <a:off x="0" y="-11763375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3584" name="Text Box 1056"/>
          <p:cNvSpPr txBox="1">
            <a:spLocks noChangeArrowheads="1"/>
          </p:cNvSpPr>
          <p:nvPr/>
        </p:nvSpPr>
        <p:spPr bwMode="auto">
          <a:xfrm>
            <a:off x="685800" y="9906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Dựa vào bảng trên hãy vẽ tiếp các cột còn thiếu trong biểu đồ dưới đây:</a:t>
            </a:r>
          </a:p>
        </p:txBody>
      </p:sp>
      <p:sp>
        <p:nvSpPr>
          <p:cNvPr id="23585" name="Oval 1057"/>
          <p:cNvSpPr>
            <a:spLocks noChangeArrowheads="1"/>
          </p:cNvSpPr>
          <p:nvPr/>
        </p:nvSpPr>
        <p:spPr bwMode="auto">
          <a:xfrm>
            <a:off x="152400" y="1219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 charset="0"/>
              </a:rPr>
              <a:t>2</a:t>
            </a:r>
          </a:p>
        </p:txBody>
      </p:sp>
      <p:sp>
        <p:nvSpPr>
          <p:cNvPr id="23586" name="Text Box 1058"/>
          <p:cNvSpPr txBox="1">
            <a:spLocks noChangeArrowheads="1"/>
          </p:cNvSpPr>
          <p:nvPr/>
        </p:nvSpPr>
        <p:spPr bwMode="auto">
          <a:xfrm>
            <a:off x="457200" y="1828800"/>
            <a:ext cx="8686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33CC"/>
                </a:solidFill>
                <a:latin typeface="Arial" charset="0"/>
              </a:rPr>
              <a:t>Kết quả điều tra về ý thích ăn các loại quả 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33CC"/>
                </a:solidFill>
                <a:latin typeface="Arial" charset="0"/>
              </a:rPr>
              <a:t>của học sinh lớp 5A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609600" y="2514600"/>
            <a:ext cx="7924800" cy="4256088"/>
            <a:chOff x="432" y="1584"/>
            <a:chExt cx="4896" cy="2681"/>
          </a:xfrm>
        </p:grpSpPr>
        <p:grpSp>
          <p:nvGrpSpPr>
            <p:cNvPr id="6154" name="Group 1080"/>
            <p:cNvGrpSpPr>
              <a:grpSpLocks/>
            </p:cNvGrpSpPr>
            <p:nvPr/>
          </p:nvGrpSpPr>
          <p:grpSpPr bwMode="auto">
            <a:xfrm>
              <a:off x="432" y="1584"/>
              <a:ext cx="4896" cy="2681"/>
              <a:chOff x="432" y="1584"/>
              <a:chExt cx="4896" cy="2681"/>
            </a:xfrm>
          </p:grpSpPr>
          <p:sp>
            <p:nvSpPr>
              <p:cNvPr id="6165" name="Text Box 1059"/>
              <p:cNvSpPr txBox="1">
                <a:spLocks noChangeArrowheads="1"/>
              </p:cNvSpPr>
              <p:nvPr/>
            </p:nvSpPr>
            <p:spPr bwMode="auto">
              <a:xfrm>
                <a:off x="432" y="1584"/>
                <a:ext cx="96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(Số học sinh)</a:t>
                </a:r>
              </a:p>
            </p:txBody>
          </p:sp>
          <p:sp>
            <p:nvSpPr>
              <p:cNvPr id="6166" name="Text Box 1060"/>
              <p:cNvSpPr txBox="1">
                <a:spLocks noChangeArrowheads="1"/>
              </p:cNvSpPr>
              <p:nvPr/>
            </p:nvSpPr>
            <p:spPr bwMode="auto">
              <a:xfrm>
                <a:off x="4512" y="3936"/>
                <a:ext cx="81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(Loại quả)</a:t>
                </a:r>
              </a:p>
            </p:txBody>
          </p:sp>
          <p:grpSp>
            <p:nvGrpSpPr>
              <p:cNvPr id="6167" name="Group 1079"/>
              <p:cNvGrpSpPr>
                <a:grpSpLocks/>
              </p:cNvGrpSpPr>
              <p:nvPr/>
            </p:nvGrpSpPr>
            <p:grpSpPr bwMode="auto">
              <a:xfrm>
                <a:off x="1392" y="1776"/>
                <a:ext cx="3168" cy="2489"/>
                <a:chOff x="1392" y="1776"/>
                <a:chExt cx="3168" cy="2489"/>
              </a:xfrm>
            </p:grpSpPr>
            <p:grpSp>
              <p:nvGrpSpPr>
                <p:cNvPr id="6168" name="Group 1054"/>
                <p:cNvGrpSpPr>
                  <a:grpSpLocks/>
                </p:cNvGrpSpPr>
                <p:nvPr/>
              </p:nvGrpSpPr>
              <p:grpSpPr bwMode="auto">
                <a:xfrm>
                  <a:off x="1392" y="1776"/>
                  <a:ext cx="3168" cy="2256"/>
                  <a:chOff x="1344" y="1104"/>
                  <a:chExt cx="3168" cy="2256"/>
                </a:xfrm>
              </p:grpSpPr>
              <p:grpSp>
                <p:nvGrpSpPr>
                  <p:cNvPr id="6174" name="Group 399"/>
                  <p:cNvGrpSpPr>
                    <a:grpSpLocks/>
                  </p:cNvGrpSpPr>
                  <p:nvPr/>
                </p:nvGrpSpPr>
                <p:grpSpPr bwMode="auto">
                  <a:xfrm>
                    <a:off x="1344" y="1104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6823" name="Group 3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97" name="Rectangle 3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98" name="Line 3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0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01" name="Line 3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02" name="Line 3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4" name="Group 3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91" name="Rectangle 3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92" name="Line 3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3" name="Line 3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4" name="Line 3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5" name="Line 3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6" name="Line 3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5" name="Group 3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85" name="Rectangle 3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86" name="Line 3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7" name="Line 3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8" name="Line 3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9" name="Line 3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90" name="Line 3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6" name="Group 3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79" name="Rectangle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80" name="Line 3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1" name="Line 3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2" name="Line 3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3" name="Line 3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84" name="Line 3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7" name="Group 3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73" name="Rectangle 3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74" name="Line 3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5" name="Line 3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6" name="Line 3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7" name="Line 3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8" name="Line 3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8" name="Group 3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67" name="Rectangle 3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68" name="Line 3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9" name="Line 3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0" name="Line 3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1" name="Line 3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72" name="Line 3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29" name="Group 3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61" name="Rectangle 3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62" name="Line 3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3" name="Line 3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4" name="Line 3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5" name="Line 3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6" name="Line 3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30" name="Group 3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55" name="Rectangle 3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56" name="Line 3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7" name="Line 3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8" name="Line 3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9" name="Line 3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60" name="Line 3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31" name="Group 3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49" name="Rectangle 3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50" name="Line 3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1" name="Line 3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2" name="Line 3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3" name="Line 3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54" name="Line 3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32" name="Group 3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43" name="Rectangle 3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44" name="Line 3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5" name="Line 3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6" name="Line 3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7" name="Line 3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8" name="Line 3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833" name="Group 3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37" name="Rectangle 3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38" name="Line 3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39" name="Line 3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0" name="Line 3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1" name="Line 3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42" name="Line 3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834" name="Line 3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35" name="Line 3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36" name="Line 3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75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1344" y="1355"/>
                    <a:ext cx="3168" cy="250"/>
                    <a:chOff x="672" y="1152"/>
                    <a:chExt cx="3168" cy="240"/>
                  </a:xfrm>
                </p:grpSpPr>
                <p:grpSp>
                  <p:nvGrpSpPr>
                    <p:cNvPr id="6743" name="Group 4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17" name="Rectangle 4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18" name="Line 4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9" name="Line 40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20" name="Line 40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21" name="Line 4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22" name="Line 4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4" name="Group 4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11" name="Rectangle 4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12" name="Line 4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3" name="Line 4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4" name="Line 4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5" name="Line 4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6" name="Line 4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5" name="Group 4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805" name="Rectangle 4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06" name="Line 4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7" name="Line 4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8" name="Line 4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9" name="Line 4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10" name="Line 4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6" name="Group 4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99" name="Rectangle 4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800" name="Line 4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1" name="Line 4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2" name="Line 4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3" name="Line 4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04" name="Line 4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7" name="Group 4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93" name="Rectangle 4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94" name="Line 4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5" name="Line 4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6" name="Line 4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7" name="Line 4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8" name="Line 4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8" name="Group 4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87" name="Rectangle 4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88" name="Line 4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9" name="Line 4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0" name="Line 4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1" name="Line 4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92" name="Line 4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49" name="Group 4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81" name="Rectangle 4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82" name="Line 4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3" name="Line 4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4" name="Line 44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5" name="Line 4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6" name="Line 4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50" name="Group 4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75" name="Rectangle 4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76" name="Line 4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7" name="Line 4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8" name="Line 4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9" name="Line 4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80" name="Line 4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51" name="Group 4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69" name="Rectangle 4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70" name="Line 4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1" name="Line 4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2" name="Line 4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3" name="Line 46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74" name="Line 4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52" name="Group 4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63" name="Rectangle 4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64" name="Line 4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5" name="Line 4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6" name="Line 4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7" name="Line 4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8" name="Line 4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753" name="Group 4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57" name="Rectangle 4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58" name="Line 4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59" name="Line 4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0" name="Line 4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1" name="Line 4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2" name="Line 4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754" name="Line 4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55" name="Line 4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56" name="Line 4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76" name="Group 481"/>
                  <p:cNvGrpSpPr>
                    <a:grpSpLocks/>
                  </p:cNvGrpSpPr>
                  <p:nvPr/>
                </p:nvGrpSpPr>
                <p:grpSpPr bwMode="auto">
                  <a:xfrm>
                    <a:off x="1344" y="1605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6663" name="Group 4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37" name="Rectangl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38" name="Line 4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9" name="Line 4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40" name="Line 4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41" name="Line 4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42" name="Line 4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4" name="Group 4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31" name="Rectangle 4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32" name="Line 4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3" name="Line 4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4" name="Line 4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5" name="Line 4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6" name="Line 4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5" name="Group 4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25" name="Rectangle 4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26" name="Line 4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7" name="Line 4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8" name="Line 50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9" name="Line 5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30" name="Line 5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6" name="Group 5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19" name="Rectangle 5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20" name="Line 50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1" name="Line 5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2" name="Line 5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3" name="Line 50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24" name="Line 5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7" name="Group 5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13" name="Rectangle 5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14" name="Line 5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5" name="Line 5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6" name="Line 5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7" name="Line 5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8" name="Line 5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8" name="Group 5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07" name="Rectangle 5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08" name="Line 5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9" name="Line 5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0" name="Line 5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1" name="Line 5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12" name="Line 5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69" name="Group 5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701" name="Rectangle 5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702" name="Line 5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3" name="Line 5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4" name="Line 5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5" name="Line 5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6" name="Line 5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70" name="Group 5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95" name="Rectangle 5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96" name="Line 5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7" name="Line 5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8" name="Line 5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9" name="Line 5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00" name="Line 5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71" name="Group 5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89" name="Rectangle 5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90" name="Line 5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1" name="Line 5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2" name="Line 5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3" name="Line 5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94" name="Line 5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72" name="Group 5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83" name="Rectangle 5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84" name="Line 54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5" name="Line 5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6" name="Line 5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7" name="Line 5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8" name="Line 5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673" name="Group 5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77" name="Rectangle 5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78" name="Line 5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79" name="Line 5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0" name="Line 5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1" name="Line 5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82" name="Line 5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674" name="Line 5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5" name="Line 5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6" name="Line 5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77" name="Group 562"/>
                  <p:cNvGrpSpPr>
                    <a:grpSpLocks/>
                  </p:cNvGrpSpPr>
                  <p:nvPr/>
                </p:nvGrpSpPr>
                <p:grpSpPr bwMode="auto">
                  <a:xfrm>
                    <a:off x="1344" y="1856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6583" name="Group 5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57" name="Rectangle 5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58" name="Line 5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9" name="Line 5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60" name="Line 5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61" name="Line 5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62" name="Line 5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4" name="Group 5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51" name="Rectangle 5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52" name="Line 5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3" name="Line 5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4" name="Line 5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5" name="Line 5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6" name="Line 5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5" name="Group 5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45" name="Rectangle 5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46" name="Line 5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7" name="Line 5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8" name="Line 5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9" name="Line 58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50" name="Line 5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6" name="Group 5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39" name="Rectangle 5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40" name="Line 5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1" name="Line 5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2" name="Line 5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3" name="Line 58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44" name="Line 5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7" name="Group 5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33" name="Rectangle 5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34" name="Line 5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5" name="Line 5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6" name="Line 5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7" name="Line 5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8" name="Line 5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8" name="Group 5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27" name="Rectangle 5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28" name="Line 60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9" name="Line 6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0" name="Line 6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1" name="Line 6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32" name="Line 60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89" name="Group 6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21" name="Rectangle 6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22" name="Line 6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3" name="Line 60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4" name="Line 6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5" name="Line 6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6" name="Line 6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90" name="Group 6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15" name="Rectangle 6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16" name="Line 6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7" name="Line 6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8" name="Line 6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9" name="Line 6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20" name="Line 6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91" name="Group 6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09" name="Rectangle 6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10" name="Line 6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1" name="Line 6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2" name="Line 6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3" name="Line 6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14" name="Line 6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92" name="Group 6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603" name="Rectangle 6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604" name="Line 6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5" name="Line 6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6" name="Line 6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7" name="Line 6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8" name="Line 6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93" name="Group 6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97" name="Rectangle 6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98" name="Line 6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99" name="Line 6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0" name="Line 6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1" name="Line 6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02" name="Line 6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94" name="Line 6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95" name="Line 6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96" name="Line 6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78" name="Group 643"/>
                  <p:cNvGrpSpPr>
                    <a:grpSpLocks/>
                  </p:cNvGrpSpPr>
                  <p:nvPr/>
                </p:nvGrpSpPr>
                <p:grpSpPr bwMode="auto">
                  <a:xfrm>
                    <a:off x="1344" y="2107"/>
                    <a:ext cx="3168" cy="250"/>
                    <a:chOff x="672" y="1152"/>
                    <a:chExt cx="3168" cy="240"/>
                  </a:xfrm>
                </p:grpSpPr>
                <p:grpSp>
                  <p:nvGrpSpPr>
                    <p:cNvPr id="6503" name="Group 6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77" name="Rectangle 6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78" name="Line 6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9" name="Line 64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80" name="Line 6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81" name="Line 6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82" name="Line 6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4" name="Group 6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71" name="Rectangle 6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72" name="Line 6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3" name="Line 6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4" name="Line 6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5" name="Line 6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6" name="Line 6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5" name="Group 6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65" name="Rectangle 6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66" name="Line 6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7" name="Line 6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8" name="Line 66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9" name="Line 6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70" name="Line 6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6" name="Group 6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59" name="Rectangle 6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60" name="Line 6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1" name="Line 6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2" name="Line 6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3" name="Line 6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64" name="Line 6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7" name="Group 6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53" name="Rectangle 6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54" name="Line 6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5" name="Line 6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6" name="Line 6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7" name="Line 6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8" name="Line 6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8" name="Group 6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47" name="Rectangle 6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48" name="Line 6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9" name="Line 68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0" name="Line 6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1" name="Line 6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52" name="Line 6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09" name="Group 6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41" name="Rectangle 6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42" name="Line 6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3" name="Line 68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4" name="Line 6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5" name="Line 6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6" name="Line 6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10" name="Group 69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35" name="Rectangle 6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36" name="Line 6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7" name="Line 6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8" name="Line 6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9" name="Line 6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0" name="Line 6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11" name="Group 7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29" name="Rectangle 7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30" name="Line 7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1" name="Line 7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2" name="Line 70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3" name="Line 70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4" name="Line 7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12" name="Group 7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23" name="Rectangle 7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24" name="Line 7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5" name="Line 7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6" name="Line 7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7" name="Line 7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8" name="Line 7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513" name="Group 7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517" name="Rectangle 7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518" name="Line 7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19" name="Line 7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0" name="Line 7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1" name="Line 7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22" name="Line 7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14" name="Line 7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15" name="Line 7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16" name="Line 7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79" name="Group 724"/>
                  <p:cNvGrpSpPr>
                    <a:grpSpLocks/>
                  </p:cNvGrpSpPr>
                  <p:nvPr/>
                </p:nvGrpSpPr>
                <p:grpSpPr bwMode="auto">
                  <a:xfrm>
                    <a:off x="1344" y="2357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6423" name="Group 7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97" name="Rectangle 7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98" name="Line 7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9" name="Line 7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00" name="Line 7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01" name="Line 7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02" name="Line 7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4" name="Group 7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91" name="Rectangle 7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92" name="Line 7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3" name="Line 7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4" name="Line 7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5" name="Line 7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6" name="Line 7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5" name="Group 7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85" name="Rectangle 7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86" name="Line 7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7" name="Line 7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8" name="Line 7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9" name="Line 7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90" name="Line 7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6" name="Group 7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79" name="Rectangle 7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80" name="Line 7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1" name="Line 7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2" name="Line 7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3" name="Line 7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84" name="Line 7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7" name="Group 7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73" name="Rectangle 7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74" name="Line 7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5" name="Line 7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6" name="Line 7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7" name="Line 7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8" name="Line 7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8" name="Group 7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67" name="Rectangle 7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68" name="Line 76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9" name="Line 7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0" name="Line 7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1" name="Line 7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72" name="Line 7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29" name="Group 7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61" name="Rectangle 7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62" name="Line 7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3" name="Line 7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4" name="Line 7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5" name="Line 7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6" name="Line 7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30" name="Group 7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55" name="Rectangle 7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56" name="Line 7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7" name="Line 7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8" name="Line 7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9" name="Line 7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60" name="Line 7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31" name="Group 7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49" name="Rectangle 7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50" name="Line 7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1" name="Line 7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2" name="Line 7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3" name="Line 7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54" name="Line 7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32" name="Group 7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43" name="Rectangle 7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44" name="Line 7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5" name="Line 7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6" name="Line 7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7" name="Line 7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8" name="Line 7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433" name="Group 7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6437" name="Rectangle 7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6438" name="Line 7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9" name="Line 7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0" name="Line 7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1" name="Line 80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2" name="Line 8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34" name="Line 8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35" name="Line 8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36" name="Line 8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0" name="Group 806"/>
                  <p:cNvGrpSpPr>
                    <a:grpSpLocks/>
                  </p:cNvGrpSpPr>
                  <p:nvPr/>
                </p:nvGrpSpPr>
                <p:grpSpPr bwMode="auto">
                  <a:xfrm>
                    <a:off x="134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417" name="Rectangle 8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418" name="Line 8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9" name="Line 8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20" name="Line 8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21" name="Line 8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22" name="Line 8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1" name="Group 813"/>
                  <p:cNvGrpSpPr>
                    <a:grpSpLocks/>
                  </p:cNvGrpSpPr>
                  <p:nvPr/>
                </p:nvGrpSpPr>
                <p:grpSpPr bwMode="auto">
                  <a:xfrm>
                    <a:off x="1632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411" name="Rectangle 8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412" name="Line 8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3" name="Line 8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4" name="Line 8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5" name="Line 8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6" name="Line 8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2" name="Group 820"/>
                  <p:cNvGrpSpPr>
                    <a:grpSpLocks/>
                  </p:cNvGrpSpPr>
                  <p:nvPr/>
                </p:nvGrpSpPr>
                <p:grpSpPr bwMode="auto">
                  <a:xfrm>
                    <a:off x="1920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405" name="Rectangle 8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406" name="Line 8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7" name="Line 8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8" name="Line 8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9" name="Line 8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10" name="Line 8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3" name="Group 827"/>
                  <p:cNvGrpSpPr>
                    <a:grpSpLocks/>
                  </p:cNvGrpSpPr>
                  <p:nvPr/>
                </p:nvGrpSpPr>
                <p:grpSpPr bwMode="auto">
                  <a:xfrm>
                    <a:off x="2208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99" name="Rectangle 8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400" name="Line 8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1" name="Line 8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2" name="Line 8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3" name="Line 8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4" name="Line 8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4" name="Group 834"/>
                  <p:cNvGrpSpPr>
                    <a:grpSpLocks/>
                  </p:cNvGrpSpPr>
                  <p:nvPr/>
                </p:nvGrpSpPr>
                <p:grpSpPr bwMode="auto">
                  <a:xfrm>
                    <a:off x="2496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93" name="Rectangle 8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94" name="Line 8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5" name="Line 8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6" name="Line 8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7" name="Line 8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8" name="Line 8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5" name="Group 841"/>
                  <p:cNvGrpSpPr>
                    <a:grpSpLocks/>
                  </p:cNvGrpSpPr>
                  <p:nvPr/>
                </p:nvGrpSpPr>
                <p:grpSpPr bwMode="auto">
                  <a:xfrm>
                    <a:off x="278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87" name="Rectangle 8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88" name="Line 8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9" name="Line 8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0" name="Line 8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1" name="Line 8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92" name="Line 8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6" name="Group 848"/>
                  <p:cNvGrpSpPr>
                    <a:grpSpLocks/>
                  </p:cNvGrpSpPr>
                  <p:nvPr/>
                </p:nvGrpSpPr>
                <p:grpSpPr bwMode="auto">
                  <a:xfrm>
                    <a:off x="3072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81" name="Rectangle 8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82" name="Line 8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3" name="Line 8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4" name="Line 8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5" name="Line 8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6" name="Line 8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7" name="Group 855"/>
                  <p:cNvGrpSpPr>
                    <a:grpSpLocks/>
                  </p:cNvGrpSpPr>
                  <p:nvPr/>
                </p:nvGrpSpPr>
                <p:grpSpPr bwMode="auto">
                  <a:xfrm>
                    <a:off x="3360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75" name="Rectangle 8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76" name="Line 8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7" name="Line 8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8" name="Line 8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9" name="Line 8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80" name="Line 8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8" name="Group 862"/>
                  <p:cNvGrpSpPr>
                    <a:grpSpLocks/>
                  </p:cNvGrpSpPr>
                  <p:nvPr/>
                </p:nvGrpSpPr>
                <p:grpSpPr bwMode="auto">
                  <a:xfrm>
                    <a:off x="3648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69" name="Rectangle 8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70" name="Line 8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1" name="Line 8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2" name="Line 8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3" name="Line 8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74" name="Line 8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89" name="Group 869"/>
                  <p:cNvGrpSpPr>
                    <a:grpSpLocks/>
                  </p:cNvGrpSpPr>
                  <p:nvPr/>
                </p:nvGrpSpPr>
                <p:grpSpPr bwMode="auto">
                  <a:xfrm>
                    <a:off x="3936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63" name="Rectangle 8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64" name="Line 8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5" name="Line 8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6" name="Line 8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7" name="Line 8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8" name="Line 8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0" name="Group 876"/>
                  <p:cNvGrpSpPr>
                    <a:grpSpLocks/>
                  </p:cNvGrpSpPr>
                  <p:nvPr/>
                </p:nvGrpSpPr>
                <p:grpSpPr bwMode="auto">
                  <a:xfrm>
                    <a:off x="422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357" name="Rectangle 8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58" name="Line 8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9" name="Line 8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0" name="Line 8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1" name="Line 8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2" name="Line 8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91" name="Line 883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608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92" name="Line 884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608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93" name="Line 885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608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194" name="Group 887"/>
                  <p:cNvGrpSpPr>
                    <a:grpSpLocks/>
                  </p:cNvGrpSpPr>
                  <p:nvPr/>
                </p:nvGrpSpPr>
                <p:grpSpPr bwMode="auto">
                  <a:xfrm>
                    <a:off x="134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51" name="Rectangle 8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52" name="Line 8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3" name="Line 8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4" name="Line 8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5" name="Line 8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6" name="Line 8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5" name="Group 894"/>
                  <p:cNvGrpSpPr>
                    <a:grpSpLocks/>
                  </p:cNvGrpSpPr>
                  <p:nvPr/>
                </p:nvGrpSpPr>
                <p:grpSpPr bwMode="auto">
                  <a:xfrm>
                    <a:off x="1632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45" name="Rectangle 8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46" name="Line 8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7" name="Line 8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8" name="Line 8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9" name="Line 8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50" name="Line 9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6" name="Group 901"/>
                  <p:cNvGrpSpPr>
                    <a:grpSpLocks/>
                  </p:cNvGrpSpPr>
                  <p:nvPr/>
                </p:nvGrpSpPr>
                <p:grpSpPr bwMode="auto">
                  <a:xfrm>
                    <a:off x="1920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39" name="Rectangle 9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40" name="Line 9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1" name="Line 9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2" name="Line 9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3" name="Line 9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44" name="Line 9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7" name="Group 908"/>
                  <p:cNvGrpSpPr>
                    <a:grpSpLocks/>
                  </p:cNvGrpSpPr>
                  <p:nvPr/>
                </p:nvGrpSpPr>
                <p:grpSpPr bwMode="auto">
                  <a:xfrm>
                    <a:off x="2208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33" name="Rectangle 9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34" name="Line 9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5" name="Line 9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6" name="Line 9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7" name="Line 9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8" name="Line 9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8" name="Group 915"/>
                  <p:cNvGrpSpPr>
                    <a:grpSpLocks/>
                  </p:cNvGrpSpPr>
                  <p:nvPr/>
                </p:nvGrpSpPr>
                <p:grpSpPr bwMode="auto">
                  <a:xfrm>
                    <a:off x="2496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27" name="Rectangle 9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28" name="Line 9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9" name="Line 9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0" name="Line 9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1" name="Line 9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32" name="Line 9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99" name="Group 922"/>
                  <p:cNvGrpSpPr>
                    <a:grpSpLocks/>
                  </p:cNvGrpSpPr>
                  <p:nvPr/>
                </p:nvGrpSpPr>
                <p:grpSpPr bwMode="auto">
                  <a:xfrm>
                    <a:off x="278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21" name="Rectangle 9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22" name="Line 9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3" name="Line 9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4" name="Line 9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5" name="Line 9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6" name="Line 9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0" name="Group 929"/>
                  <p:cNvGrpSpPr>
                    <a:grpSpLocks/>
                  </p:cNvGrpSpPr>
                  <p:nvPr/>
                </p:nvGrpSpPr>
                <p:grpSpPr bwMode="auto">
                  <a:xfrm>
                    <a:off x="3072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15" name="Rectangle 9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16" name="Line 9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7" name="Line 9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8" name="Line 9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9" name="Line 9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20" name="Line 9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1" name="Group 936"/>
                  <p:cNvGrpSpPr>
                    <a:grpSpLocks/>
                  </p:cNvGrpSpPr>
                  <p:nvPr/>
                </p:nvGrpSpPr>
                <p:grpSpPr bwMode="auto">
                  <a:xfrm>
                    <a:off x="3360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09" name="Rectangle 9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10" name="Line 9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1" name="Line 9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2" name="Line 9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3" name="Line 9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14" name="Line 9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2" name="Group 943"/>
                  <p:cNvGrpSpPr>
                    <a:grpSpLocks/>
                  </p:cNvGrpSpPr>
                  <p:nvPr/>
                </p:nvGrpSpPr>
                <p:grpSpPr bwMode="auto">
                  <a:xfrm>
                    <a:off x="3648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303" name="Rectangle 9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04" name="Line 9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5" name="Line 9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6" name="Line 9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7" name="Line 9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8" name="Line 9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3" name="Group 950"/>
                  <p:cNvGrpSpPr>
                    <a:grpSpLocks/>
                  </p:cNvGrpSpPr>
                  <p:nvPr/>
                </p:nvGrpSpPr>
                <p:grpSpPr bwMode="auto">
                  <a:xfrm>
                    <a:off x="3936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297" name="Rectangle 9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98" name="Line 9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9" name="Line 9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0" name="Line 9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1" name="Line 9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2" name="Line 9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4" name="Group 957"/>
                  <p:cNvGrpSpPr>
                    <a:grpSpLocks/>
                  </p:cNvGrpSpPr>
                  <p:nvPr/>
                </p:nvGrpSpPr>
                <p:grpSpPr bwMode="auto">
                  <a:xfrm>
                    <a:off x="422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6291" name="Rectangle 9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92" name="Line 9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3" name="Line 9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4" name="Line 9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5" name="Line 9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6" name="Line 9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05" name="Line 964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859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06" name="Line 965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859"/>
                    <a:ext cx="0" cy="25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07" name="Line 966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859"/>
                    <a:ext cx="0" cy="25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08" name="Group 968"/>
                  <p:cNvGrpSpPr>
                    <a:grpSpLocks/>
                  </p:cNvGrpSpPr>
                  <p:nvPr/>
                </p:nvGrpSpPr>
                <p:grpSpPr bwMode="auto">
                  <a:xfrm>
                    <a:off x="134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85" name="Rectangle 9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86" name="Line 9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7" name="Line 9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8" name="Line 9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9" name="Line 9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0" name="Line 9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09" name="Group 975"/>
                  <p:cNvGrpSpPr>
                    <a:grpSpLocks/>
                  </p:cNvGrpSpPr>
                  <p:nvPr/>
                </p:nvGrpSpPr>
                <p:grpSpPr bwMode="auto">
                  <a:xfrm>
                    <a:off x="1632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79" name="Rectangle 9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80" name="Line 9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1" name="Line 9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2" name="Line 9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3" name="Line 9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4" name="Line 9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0" name="Group 982"/>
                  <p:cNvGrpSpPr>
                    <a:grpSpLocks/>
                  </p:cNvGrpSpPr>
                  <p:nvPr/>
                </p:nvGrpSpPr>
                <p:grpSpPr bwMode="auto">
                  <a:xfrm>
                    <a:off x="1920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73" name="Rectangle 9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74" name="Line 9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5" name="Line 9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6" name="Line 9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7" name="Line 9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8" name="Line 9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1" name="Group 989"/>
                  <p:cNvGrpSpPr>
                    <a:grpSpLocks/>
                  </p:cNvGrpSpPr>
                  <p:nvPr/>
                </p:nvGrpSpPr>
                <p:grpSpPr bwMode="auto">
                  <a:xfrm>
                    <a:off x="2208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67" name="Rectangle 9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68" name="Line 9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9" name="Line 9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0" name="Line 9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1" name="Line 9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2" name="Line 9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2" name="Group 996"/>
                  <p:cNvGrpSpPr>
                    <a:grpSpLocks/>
                  </p:cNvGrpSpPr>
                  <p:nvPr/>
                </p:nvGrpSpPr>
                <p:grpSpPr bwMode="auto">
                  <a:xfrm>
                    <a:off x="2496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61" name="Rectangle 9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62" name="Line 9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3" name="Line 9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4" name="Line 10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5" name="Line 10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6" name="Line 10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3" name="Group 1003"/>
                  <p:cNvGrpSpPr>
                    <a:grpSpLocks/>
                  </p:cNvGrpSpPr>
                  <p:nvPr/>
                </p:nvGrpSpPr>
                <p:grpSpPr bwMode="auto">
                  <a:xfrm>
                    <a:off x="278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55" name="Rectangle 10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56" name="Line 10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7" name="Line 10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8" name="Line 10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9" name="Line 10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0" name="Line 10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4" name="Group 1010"/>
                  <p:cNvGrpSpPr>
                    <a:grpSpLocks/>
                  </p:cNvGrpSpPr>
                  <p:nvPr/>
                </p:nvGrpSpPr>
                <p:grpSpPr bwMode="auto">
                  <a:xfrm>
                    <a:off x="3072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49" name="Rectangle 10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50" name="Line 10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1" name="Line 10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2" name="Line 10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3" name="Line 10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4" name="Line 10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5" name="Group 1017"/>
                  <p:cNvGrpSpPr>
                    <a:grpSpLocks/>
                  </p:cNvGrpSpPr>
                  <p:nvPr/>
                </p:nvGrpSpPr>
                <p:grpSpPr bwMode="auto">
                  <a:xfrm>
                    <a:off x="3360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43" name="Rectangle 10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44" name="Line 10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5" name="Line 10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6" name="Line 10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7" name="Line 10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8" name="Line 10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6" name="Group 1024"/>
                  <p:cNvGrpSpPr>
                    <a:grpSpLocks/>
                  </p:cNvGrpSpPr>
                  <p:nvPr/>
                </p:nvGrpSpPr>
                <p:grpSpPr bwMode="auto">
                  <a:xfrm>
                    <a:off x="3648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37" name="Rectangle 10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38" name="Line 10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9" name="Line 10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0" name="Line 10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1" name="Line 10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2" name="Line 10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7" name="Group 1031"/>
                  <p:cNvGrpSpPr>
                    <a:grpSpLocks/>
                  </p:cNvGrpSpPr>
                  <p:nvPr/>
                </p:nvGrpSpPr>
                <p:grpSpPr bwMode="auto">
                  <a:xfrm>
                    <a:off x="3936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31" name="Rectangle 10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32" name="Line 10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3" name="Line 10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4" name="Line 10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5" name="Line 10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6" name="Line 10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18" name="Group 1038"/>
                  <p:cNvGrpSpPr>
                    <a:grpSpLocks/>
                  </p:cNvGrpSpPr>
                  <p:nvPr/>
                </p:nvGrpSpPr>
                <p:grpSpPr bwMode="auto">
                  <a:xfrm>
                    <a:off x="422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6225" name="Rectangle 10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226" name="Line 10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7" name="Line 10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8" name="Line 10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9" name="Line 10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0" name="Line 10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19" name="Line 1045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109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0" name="Line 1046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109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1" name="Line 1047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109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2" name="Line 1049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360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3" name="Rectangle 105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736"/>
                    <a:ext cx="288" cy="624"/>
                  </a:xfrm>
                  <a:prstGeom prst="rect">
                    <a:avLst/>
                  </a:prstGeom>
                  <a:solidFill>
                    <a:schemeClr val="hlink"/>
                  </a:solidFill>
                  <a:ln w="317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1800">
                      <a:latin typeface="Arial" charset="0"/>
                    </a:endParaRPr>
                  </a:p>
                </p:txBody>
              </p:sp>
              <p:sp>
                <p:nvSpPr>
                  <p:cNvPr id="6224" name="Rectangle 1053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976"/>
                    <a:ext cx="288" cy="384"/>
                  </a:xfrm>
                  <a:prstGeom prst="rect">
                    <a:avLst/>
                  </a:prstGeom>
                  <a:solidFill>
                    <a:schemeClr val="hlink"/>
                  </a:solidFill>
                  <a:ln w="317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1600">
                      <a:latin typeface="Arial" charset="0"/>
                    </a:endParaRPr>
                  </a:p>
                </p:txBody>
              </p:sp>
            </p:grpSp>
            <p:sp>
              <p:nvSpPr>
                <p:cNvPr id="23589" name="Text Box 1061"/>
                <p:cNvSpPr txBox="1">
                  <a:spLocks noChangeArrowheads="1"/>
                </p:cNvSpPr>
                <p:nvPr/>
              </p:nvSpPr>
              <p:spPr bwMode="auto">
                <a:xfrm>
                  <a:off x="1535" y="4032"/>
                  <a:ext cx="52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sz="18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/>
                    </a:rPr>
                    <a:t>Cam</a:t>
                  </a:r>
                </a:p>
              </p:txBody>
            </p:sp>
            <p:sp>
              <p:nvSpPr>
                <p:cNvPr id="23590" name="Text Box 1062"/>
                <p:cNvSpPr txBox="1">
                  <a:spLocks noChangeArrowheads="1"/>
                </p:cNvSpPr>
                <p:nvPr/>
              </p:nvSpPr>
              <p:spPr bwMode="auto">
                <a:xfrm>
                  <a:off x="2112" y="4032"/>
                  <a:ext cx="527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sz="18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/>
                    </a:rPr>
                    <a:t>Táo</a:t>
                  </a:r>
                </a:p>
              </p:txBody>
            </p:sp>
            <p:sp>
              <p:nvSpPr>
                <p:cNvPr id="23591" name="Text Box 1063"/>
                <p:cNvSpPr txBox="1">
                  <a:spLocks noChangeArrowheads="1"/>
                </p:cNvSpPr>
                <p:nvPr/>
              </p:nvSpPr>
              <p:spPr bwMode="auto">
                <a:xfrm>
                  <a:off x="2735" y="4032"/>
                  <a:ext cx="53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sz="18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/>
                    </a:rPr>
                    <a:t>Nhãn</a:t>
                  </a:r>
                </a:p>
              </p:txBody>
            </p:sp>
            <p:sp>
              <p:nvSpPr>
                <p:cNvPr id="23592" name="Text Box 1064"/>
                <p:cNvSpPr txBox="1">
                  <a:spLocks noChangeArrowheads="1"/>
                </p:cNvSpPr>
                <p:nvPr/>
              </p:nvSpPr>
              <p:spPr bwMode="auto">
                <a:xfrm>
                  <a:off x="3263" y="4032"/>
                  <a:ext cx="527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sz="18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/>
                    </a:rPr>
                    <a:t>Chuối</a:t>
                  </a:r>
                </a:p>
              </p:txBody>
            </p:sp>
            <p:sp>
              <p:nvSpPr>
                <p:cNvPr id="23593" name="Text Box 1065"/>
                <p:cNvSpPr txBox="1">
                  <a:spLocks noChangeArrowheads="1"/>
                </p:cNvSpPr>
                <p:nvPr/>
              </p:nvSpPr>
              <p:spPr bwMode="auto">
                <a:xfrm>
                  <a:off x="3840" y="4032"/>
                  <a:ext cx="528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sz="18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/>
                    </a:rPr>
                    <a:t>Xoài</a:t>
                  </a:r>
                </a:p>
              </p:txBody>
            </p:sp>
          </p:grpSp>
        </p:grpSp>
        <p:grpSp>
          <p:nvGrpSpPr>
            <p:cNvPr id="6155" name="Group 1075"/>
            <p:cNvGrpSpPr>
              <a:grpSpLocks/>
            </p:cNvGrpSpPr>
            <p:nvPr/>
          </p:nvGrpSpPr>
          <p:grpSpPr bwMode="auto">
            <a:xfrm>
              <a:off x="1104" y="1881"/>
              <a:ext cx="288" cy="2220"/>
              <a:chOff x="1104" y="1881"/>
              <a:chExt cx="288" cy="2220"/>
            </a:xfrm>
          </p:grpSpPr>
          <p:sp>
            <p:nvSpPr>
              <p:cNvPr id="23594" name="Text Box 1066"/>
              <p:cNvSpPr txBox="1">
                <a:spLocks noChangeArrowheads="1"/>
              </p:cNvSpPr>
              <p:nvPr/>
            </p:nvSpPr>
            <p:spPr bwMode="auto">
              <a:xfrm>
                <a:off x="1104" y="1881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16</a:t>
                </a:r>
              </a:p>
            </p:txBody>
          </p:sp>
          <p:sp>
            <p:nvSpPr>
              <p:cNvPr id="23595" name="Text Box 1067"/>
              <p:cNvSpPr txBox="1">
                <a:spLocks noChangeArrowheads="1"/>
              </p:cNvSpPr>
              <p:nvPr/>
            </p:nvSpPr>
            <p:spPr bwMode="auto">
              <a:xfrm>
                <a:off x="1104" y="2121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14</a:t>
                </a:r>
              </a:p>
            </p:txBody>
          </p:sp>
          <p:sp>
            <p:nvSpPr>
              <p:cNvPr id="23596" name="Text Box 1068"/>
              <p:cNvSpPr txBox="1">
                <a:spLocks noChangeArrowheads="1"/>
              </p:cNvSpPr>
              <p:nvPr/>
            </p:nvSpPr>
            <p:spPr bwMode="auto">
              <a:xfrm>
                <a:off x="1104" y="2409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12</a:t>
                </a:r>
              </a:p>
            </p:txBody>
          </p:sp>
          <p:sp>
            <p:nvSpPr>
              <p:cNvPr id="23597" name="Text Box 1069"/>
              <p:cNvSpPr txBox="1">
                <a:spLocks noChangeArrowheads="1"/>
              </p:cNvSpPr>
              <p:nvPr/>
            </p:nvSpPr>
            <p:spPr bwMode="auto">
              <a:xfrm>
                <a:off x="1104" y="2649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10</a:t>
                </a:r>
              </a:p>
            </p:txBody>
          </p:sp>
          <p:sp>
            <p:nvSpPr>
              <p:cNvPr id="23598" name="Text Box 1070"/>
              <p:cNvSpPr txBox="1">
                <a:spLocks noChangeArrowheads="1"/>
              </p:cNvSpPr>
              <p:nvPr/>
            </p:nvSpPr>
            <p:spPr bwMode="auto">
              <a:xfrm>
                <a:off x="1104" y="2880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8</a:t>
                </a:r>
              </a:p>
            </p:txBody>
          </p:sp>
          <p:sp>
            <p:nvSpPr>
              <p:cNvPr id="23599" name="Text Box 1071"/>
              <p:cNvSpPr txBox="1">
                <a:spLocks noChangeArrowheads="1"/>
              </p:cNvSpPr>
              <p:nvPr/>
            </p:nvSpPr>
            <p:spPr bwMode="auto">
              <a:xfrm>
                <a:off x="1104" y="3120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6</a:t>
                </a:r>
              </a:p>
            </p:txBody>
          </p:sp>
          <p:sp>
            <p:nvSpPr>
              <p:cNvPr id="23600" name="Text Box 1072"/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4</a:t>
                </a:r>
              </a:p>
            </p:txBody>
          </p:sp>
          <p:sp>
            <p:nvSpPr>
              <p:cNvPr id="23601" name="Text Box 1073"/>
              <p:cNvSpPr txBox="1">
                <a:spLocks noChangeArrowheads="1"/>
              </p:cNvSpPr>
              <p:nvPr/>
            </p:nvSpPr>
            <p:spPr bwMode="auto">
              <a:xfrm>
                <a:off x="1104" y="3648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2</a:t>
                </a:r>
              </a:p>
            </p:txBody>
          </p:sp>
          <p:sp>
            <p:nvSpPr>
              <p:cNvPr id="23602" name="Text Box 1074"/>
              <p:cNvSpPr txBox="1">
                <a:spLocks noChangeArrowheads="1"/>
              </p:cNvSpPr>
              <p:nvPr/>
            </p:nvSpPr>
            <p:spPr bwMode="auto">
              <a:xfrm>
                <a:off x="1104" y="3888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  <a:defRPr/>
                </a:pPr>
                <a:r>
                  <a:rPr lang="en-US" sz="16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0</a:t>
                </a:r>
              </a:p>
            </p:txBody>
          </p:sp>
        </p:grpSp>
      </p:grpSp>
      <p:sp>
        <p:nvSpPr>
          <p:cNvPr id="6152" name="Text Box 1083"/>
          <p:cNvSpPr txBox="1">
            <a:spLocks noChangeArrowheads="1"/>
          </p:cNvSpPr>
          <p:nvPr/>
        </p:nvSpPr>
        <p:spPr bwMode="auto">
          <a:xfrm>
            <a:off x="2819400" y="3810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Ôn tập về biểu đồ</a:t>
            </a:r>
          </a:p>
        </p:txBody>
      </p:sp>
      <p:sp>
        <p:nvSpPr>
          <p:cNvPr id="23612" name="Text Box 1084"/>
          <p:cNvSpPr txBox="1">
            <a:spLocks noChangeArrowheads="1"/>
          </p:cNvSpPr>
          <p:nvPr/>
        </p:nvSpPr>
        <p:spPr bwMode="auto">
          <a:xfrm>
            <a:off x="3200400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4" grpId="0" autoUpdateAnimBg="0"/>
      <p:bldP spid="2358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219200" y="1828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Biểu đồ dưới đây cho biết kết quả điều tra về ý thích chơi các môn thể thao của 40 học sinh: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143000" y="114300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Khoanh vào chữ cái trước câu trả lời đúng: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1143000" y="297180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Học sinh thích đá bóng có khoảng: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295400" y="36576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  5 học sinh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295400" y="41910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B.  9 học sinh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295400" y="48006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C.  25 học sinh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295400" y="54864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D.  20 học sinh</a:t>
            </a:r>
          </a:p>
        </p:txBody>
      </p:sp>
      <p:pic>
        <p:nvPicPr>
          <p:cNvPr id="15399" name="Picture 39" descr="Bieu do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368675"/>
            <a:ext cx="30480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5562600" y="4267200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 bóng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7010400" y="37338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Chạy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7467600" y="4267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 cầu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7467600" y="4784725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Bơi</a:t>
            </a:r>
          </a:p>
        </p:txBody>
      </p:sp>
      <p:sp>
        <p:nvSpPr>
          <p:cNvPr id="15405" name="Oval 45"/>
          <p:cNvSpPr>
            <a:spLocks noChangeArrowheads="1"/>
          </p:cNvSpPr>
          <p:nvPr/>
        </p:nvSpPr>
        <p:spPr bwMode="auto">
          <a:xfrm>
            <a:off x="1219200" y="48006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5404" name="Oval 44"/>
          <p:cNvSpPr>
            <a:spLocks noChangeArrowheads="1"/>
          </p:cNvSpPr>
          <p:nvPr/>
        </p:nvSpPr>
        <p:spPr bwMode="auto">
          <a:xfrm>
            <a:off x="304800" y="1219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 charset="0"/>
              </a:rPr>
              <a:t>3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200400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  <a:endParaRPr lang="en-US" sz="36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86" name="Text Box 48"/>
          <p:cNvSpPr txBox="1">
            <a:spLocks noChangeArrowheads="1"/>
          </p:cNvSpPr>
          <p:nvPr/>
        </p:nvSpPr>
        <p:spPr bwMode="auto">
          <a:xfrm>
            <a:off x="2819400" y="609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Ôn tập về biểu đồ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 autoUpdateAnimBg="0"/>
      <p:bldP spid="15382" grpId="0" autoUpdateAnimBg="0"/>
      <p:bldP spid="15385" grpId="0" autoUpdateAnimBg="0"/>
      <p:bldP spid="15386" grpId="0" autoUpdateAnimBg="0"/>
      <p:bldP spid="15387" grpId="0" autoUpdateAnimBg="0"/>
      <p:bldP spid="15388" grpId="0" autoUpdateAnimBg="0"/>
      <p:bldP spid="15389" grpId="0" autoUpdateAnimBg="0"/>
      <p:bldP spid="15400" grpId="0" autoUpdateAnimBg="0"/>
      <p:bldP spid="15401" grpId="0" autoUpdateAnimBg="0"/>
      <p:bldP spid="15402" grpId="0" autoUpdateAnimBg="0"/>
      <p:bldP spid="15403" grpId="0" autoUpdateAnimBg="0"/>
      <p:bldP spid="15405" grpId="0" animBg="1"/>
      <p:bldP spid="15404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534</Words>
  <Application>Microsoft Office PowerPoint</Application>
  <PresentationFormat>On-screen Show (4:3)</PresentationFormat>
  <Paragraphs>115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.VnTime</vt:lpstr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SMC.,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Binh Tai</dc:creator>
  <cp:lastModifiedBy>CSTeam</cp:lastModifiedBy>
  <cp:revision>18</cp:revision>
  <dcterms:created xsi:type="dcterms:W3CDTF">2009-04-16T01:11:09Z</dcterms:created>
  <dcterms:modified xsi:type="dcterms:W3CDTF">2016-06-30T03:36:28Z</dcterms:modified>
</cp:coreProperties>
</file>